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307" r:id="rId4"/>
    <p:sldId id="262" r:id="rId5"/>
    <p:sldId id="308" r:id="rId6"/>
    <p:sldId id="267" r:id="rId7"/>
    <p:sldId id="269" r:id="rId8"/>
    <p:sldId id="268" r:id="rId9"/>
    <p:sldId id="297" r:id="rId10"/>
    <p:sldId id="270" r:id="rId11"/>
    <p:sldId id="295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C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D36D-DC40-4C22-ADFE-EF4880A14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DD019-1D00-4D12-849E-675B75C82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01A30-5E34-4FD5-BB30-A1925E250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5DB8-5AAE-4BBA-B0BB-23EBE6C0BBD2}" type="datetimeFigureOut">
              <a:rPr lang="en-IN" smtClean="0"/>
              <a:t>10-09-2019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08BBD-2D53-4FF8-ACBE-5BBE2AB77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C8594-2DFD-47BB-8FC2-BFCDC2EE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8D947-A3F2-4272-942A-28FBA77C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6848218"/>
      </p:ext>
    </p:extLst>
  </p:cSld>
  <p:clrMapOvr>
    <a:masterClrMapping/>
  </p:clrMapOvr>
  <p:transition spd="med" advTm="2000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6D2AF-DA17-4514-AFF1-833D86B2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596C1-DE4F-422C-A766-2CF4E58AA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08AF9-A1AD-4748-840E-782FC2127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5DB8-5AAE-4BBA-B0BB-23EBE6C0BBD2}" type="datetimeFigureOut">
              <a:rPr lang="en-IN" smtClean="0"/>
              <a:t>10-09-2019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54EE9-29D6-4FA2-ADDC-03CB1D124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706CC-EAFE-4CD4-A56A-B1DFE13F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8D947-A3F2-4272-942A-28FBA77C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897366"/>
      </p:ext>
    </p:extLst>
  </p:cSld>
  <p:clrMapOvr>
    <a:masterClrMapping/>
  </p:clrMapOvr>
  <p:transition spd="med" advTm="2000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687097-F44D-401B-A85D-DAECCD290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FAA89-1078-4E24-A5C3-3439060A32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9A8A9-C72E-44B4-805C-2B1FAB12C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5DB8-5AAE-4BBA-B0BB-23EBE6C0BBD2}" type="datetimeFigureOut">
              <a:rPr lang="en-IN" smtClean="0"/>
              <a:t>10-09-2019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38EB0-B8F2-4B70-947B-0987570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A3BBC-2F8E-4EEA-94D8-EA0AC76B4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8D947-A3F2-4272-942A-28FBA77C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143372"/>
      </p:ext>
    </p:extLst>
  </p:cSld>
  <p:clrMapOvr>
    <a:masterClrMapping/>
  </p:clrMapOvr>
  <p:transition spd="med" advTm="2000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99DDC-479B-44DD-B108-9B59A113E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32F74-9AC8-4F82-B089-E9252F18B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0BC78-F9E4-4004-BCB7-AF410972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5DB8-5AAE-4BBA-B0BB-23EBE6C0BBD2}" type="datetimeFigureOut">
              <a:rPr lang="en-IN" smtClean="0"/>
              <a:t>10-09-2019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68226-2B46-47F2-ABBB-0715217B9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B761C-CC72-4B34-A798-5359D77C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8D947-A3F2-4272-942A-28FBA77C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131739"/>
      </p:ext>
    </p:extLst>
  </p:cSld>
  <p:clrMapOvr>
    <a:masterClrMapping/>
  </p:clrMapOvr>
  <p:transition spd="med" advTm="2000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823B-EFB1-48AA-A6E6-31ACF61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6F77F-F84D-4169-A4F2-13BAD4C6B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DC686-F35E-480C-9690-6D1B73749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5DB8-5AAE-4BBA-B0BB-23EBE6C0BBD2}" type="datetimeFigureOut">
              <a:rPr lang="en-IN" smtClean="0"/>
              <a:t>10-09-2019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83CD7-7DCF-4FF7-9B1E-70462E004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58E8D-F820-49E1-B8D6-9801CFFD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8D947-A3F2-4272-942A-28FBA77C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307130"/>
      </p:ext>
    </p:extLst>
  </p:cSld>
  <p:clrMapOvr>
    <a:masterClrMapping/>
  </p:clrMapOvr>
  <p:transition spd="med" advTm="2000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0225-2FEA-4BD7-BA2D-AEA879330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6B2C4-B376-4743-8E2E-26CC43993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2EE12-041E-4BA6-9CBE-09E26A65F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65686-525B-42B2-8B2B-5E80E14E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5DB8-5AAE-4BBA-B0BB-23EBE6C0BBD2}" type="datetimeFigureOut">
              <a:rPr lang="en-IN" smtClean="0"/>
              <a:t>10-09-2019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25863-5ABF-45F7-B55C-99207ED66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C7183-30F1-49DE-A107-05FD505C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8D947-A3F2-4272-942A-28FBA77C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504956"/>
      </p:ext>
    </p:extLst>
  </p:cSld>
  <p:clrMapOvr>
    <a:masterClrMapping/>
  </p:clrMapOvr>
  <p:transition spd="med" advTm="2000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E3C84-34C1-44BF-BA6F-D8CDAF6D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EC154-F838-4056-9DE8-EB6B9EEDC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2047C-7102-4887-AE6F-4D706A2CF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8818D-A6AE-40F6-AFFA-0092FCFFC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80FA17-A3A9-41E4-816D-E594B51C41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4787A2-38F0-44FA-A6BC-3CF1991F6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5DB8-5AAE-4BBA-B0BB-23EBE6C0BBD2}" type="datetimeFigureOut">
              <a:rPr lang="en-IN" smtClean="0"/>
              <a:t>10-09-2019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85A7E5-04BA-4815-B61A-93046399A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4F3370-A2CC-4ABA-BBD6-66804376D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8D947-A3F2-4272-942A-28FBA77C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429975"/>
      </p:ext>
    </p:extLst>
  </p:cSld>
  <p:clrMapOvr>
    <a:masterClrMapping/>
  </p:clrMapOvr>
  <p:transition spd="med" advTm="2000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C0049-E6D0-4001-A668-883B66956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FC382-0C84-4AE2-915B-AE8C5CDEE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5DB8-5AAE-4BBA-B0BB-23EBE6C0BBD2}" type="datetimeFigureOut">
              <a:rPr lang="en-IN" smtClean="0"/>
              <a:t>10-09-2019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F35AF-054F-4C25-AA44-C56E8D17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E7533-D13A-4F19-8442-3DCA9CBD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8D947-A3F2-4272-942A-28FBA77C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797610"/>
      </p:ext>
    </p:extLst>
  </p:cSld>
  <p:clrMapOvr>
    <a:masterClrMapping/>
  </p:clrMapOvr>
  <p:transition spd="med" advTm="2000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F291-58A5-481D-90BD-B326F6FD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5DB8-5AAE-4BBA-B0BB-23EBE6C0BBD2}" type="datetimeFigureOut">
              <a:rPr lang="en-IN" smtClean="0"/>
              <a:t>10-09-2019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175DD7-A519-4F20-A0B7-FA94EFD4C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0653A-CD6F-4122-AFDB-2DEAEA13F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8D947-A3F2-4272-942A-28FBA77C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646395"/>
      </p:ext>
    </p:extLst>
  </p:cSld>
  <p:clrMapOvr>
    <a:masterClrMapping/>
  </p:clrMapOvr>
  <p:transition spd="med" advTm="2000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4F038-B911-435C-A79F-A25883EEB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A2132-E9B7-451D-906C-B005970FA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B2F11-86A1-4014-8472-237F87CFC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8CB68-F56B-4703-B918-2E417A594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5DB8-5AAE-4BBA-B0BB-23EBE6C0BBD2}" type="datetimeFigureOut">
              <a:rPr lang="en-IN" smtClean="0"/>
              <a:t>10-09-2019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8D0ED-8EEB-4D29-A0FA-D5CA980EE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88449-C443-46B8-B3B9-BF683958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8D947-A3F2-4272-942A-28FBA77C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407145"/>
      </p:ext>
    </p:extLst>
  </p:cSld>
  <p:clrMapOvr>
    <a:masterClrMapping/>
  </p:clrMapOvr>
  <p:transition spd="med" advTm="2000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0E57F-6C72-4E16-A3AA-B117952BE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CD438-C4E0-4488-8D2D-62493594F4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DC697-B513-4C67-BF71-8C2DD3A3D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A7681-34C1-46D2-A391-74B23608C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5DB8-5AAE-4BBA-B0BB-23EBE6C0BBD2}" type="datetimeFigureOut">
              <a:rPr lang="en-IN" smtClean="0"/>
              <a:t>10-09-2019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ECE69-8C52-455F-AAC4-7CCE0AF5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ED092-F100-4927-913B-C66D08D15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8D947-A3F2-4272-942A-28FBA77C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744007"/>
      </p:ext>
    </p:extLst>
  </p:cSld>
  <p:clrMapOvr>
    <a:masterClrMapping/>
  </p:clrMapOvr>
  <p:transition spd="med" advTm="2000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75C912-8C97-489C-888B-AFC3D4EA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EFE11-872B-4FF3-BCB2-DFE215998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CB72C-2375-4561-97DF-425F6D666E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A5DB8-5AAE-4BBA-B0BB-23EBE6C0BBD2}" type="datetimeFigureOut">
              <a:rPr lang="en-IN" smtClean="0"/>
              <a:t>10-09-2019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438C0-D277-440A-A160-7AC58ECDF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DEEC5-3432-42E5-B857-CB43DE0CD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8D947-A3F2-4272-942A-28FBA77C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289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Tm="20000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lickr.com/photos/caseorganic/4396877033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49728-854B-47CE-8E9C-9BC44028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84" t="3113" r="3990" b="3748"/>
          <a:stretch/>
        </p:blipFill>
        <p:spPr>
          <a:xfrm>
            <a:off x="185057" y="0"/>
            <a:ext cx="11854543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8A6C54-8E78-456C-BB22-69C417C58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1714953"/>
            <a:ext cx="10580914" cy="3401333"/>
          </a:xfrm>
        </p:spPr>
        <p:txBody>
          <a:bodyPr>
            <a:normAutofit/>
          </a:bodyPr>
          <a:lstStyle/>
          <a:p>
            <a:r>
              <a:rPr lang="en-US" sz="7200" b="1" dirty="0"/>
              <a:t>The Beginning: </a:t>
            </a:r>
            <a:br>
              <a:rPr lang="en-US" sz="7200" b="1" dirty="0"/>
            </a:br>
            <a:r>
              <a:rPr lang="en-US" sz="7200" b="1" dirty="0"/>
              <a:t>A "Network of Networks"</a:t>
            </a:r>
            <a:endParaRPr lang="en-IN" sz="7200" b="1" dirty="0"/>
          </a:p>
        </p:txBody>
      </p:sp>
    </p:spTree>
    <p:extLst>
      <p:ext uri="{BB962C8B-B14F-4D97-AF65-F5344CB8AC3E}">
        <p14:creationId xmlns:p14="http://schemas.microsoft.com/office/powerpoint/2010/main" val="2562108820"/>
      </p:ext>
    </p:extLst>
  </p:cSld>
  <p:clrMapOvr>
    <a:masterClrMapping/>
  </p:clrMapOvr>
  <p:transition spd="med" advTm="15000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7DEDCC-7B4C-4B18-9F31-954A424996A5}"/>
              </a:ext>
            </a:extLst>
          </p:cNvPr>
          <p:cNvSpPr txBox="1"/>
          <p:nvPr/>
        </p:nvSpPr>
        <p:spPr>
          <a:xfrm>
            <a:off x="892628" y="1088571"/>
            <a:ext cx="10341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/>
              <a:t>Today: Still Growing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5149F-040D-4ECC-8821-433F07E74F0B}"/>
              </a:ext>
            </a:extLst>
          </p:cNvPr>
          <p:cNvSpPr txBox="1"/>
          <p:nvPr/>
        </p:nvSpPr>
        <p:spPr>
          <a:xfrm>
            <a:off x="838199" y="3429000"/>
            <a:ext cx="99713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Today, the Internet connects thousands of networks and hundreds of millions of users around the world.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624109185"/>
      </p:ext>
    </p:extLst>
  </p:cSld>
  <p:clrMapOvr>
    <a:masterClrMapping/>
  </p:clrMapOvr>
  <p:transition spd="med" advTm="4000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9C46D9-C25D-453E-9192-49033DB81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2611"/>
      </p:ext>
    </p:extLst>
  </p:cSld>
  <p:clrMapOvr>
    <a:masterClrMapping/>
  </p:clrMapOvr>
  <p:transition spd="med" advTm="2000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324AD9-0919-4D22-93D6-1C286ED33534}"/>
              </a:ext>
            </a:extLst>
          </p:cNvPr>
          <p:cNvSpPr/>
          <p:nvPr/>
        </p:nvSpPr>
        <p:spPr>
          <a:xfrm>
            <a:off x="778328" y="679495"/>
            <a:ext cx="1063534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It is a </a:t>
            </a:r>
          </a:p>
          <a:p>
            <a:pPr marL="571500" indent="-571500">
              <a:buFontTx/>
              <a:buChar char="-"/>
            </a:pPr>
            <a:r>
              <a:rPr lang="en-US" sz="4400" dirty="0"/>
              <a:t>huge, cooperative community </a:t>
            </a:r>
          </a:p>
          <a:p>
            <a:pPr marL="571500" indent="-571500">
              <a:buFontTx/>
              <a:buChar char="-"/>
            </a:pPr>
            <a:r>
              <a:rPr lang="en-US" sz="4400" dirty="0"/>
              <a:t>with no central ownership. </a:t>
            </a:r>
          </a:p>
          <a:p>
            <a:r>
              <a:rPr lang="en-US" sz="4400" dirty="0"/>
              <a:t>This </a:t>
            </a:r>
            <a:r>
              <a:rPr lang="en-US" sz="4400" dirty="0">
                <a:highlight>
                  <a:srgbClr val="FFFF00"/>
                </a:highlight>
              </a:rPr>
              <a:t>lack of ownership </a:t>
            </a:r>
            <a:r>
              <a:rPr lang="en-US" sz="4400" dirty="0"/>
              <a:t>is an important feature of the Internet, because it means that </a:t>
            </a:r>
            <a:r>
              <a:rPr lang="en-US" sz="4400" u="sng" dirty="0"/>
              <a:t>no single person or group controls the network</a:t>
            </a:r>
            <a:r>
              <a:rPr lang="en-US" sz="4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1166978"/>
      </p:ext>
    </p:extLst>
  </p:cSld>
  <p:clrMapOvr>
    <a:masterClrMapping/>
  </p:clrMapOvr>
  <p:transition spd="med" advTm="10000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66E3B3-931D-4731-922C-3AA679E7D722}"/>
              </a:ext>
            </a:extLst>
          </p:cNvPr>
          <p:cNvSpPr txBox="1"/>
          <p:nvPr/>
        </p:nvSpPr>
        <p:spPr>
          <a:xfrm>
            <a:off x="957943" y="656387"/>
            <a:ext cx="1027611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/>
              <a:t>The Internet is </a:t>
            </a:r>
            <a:r>
              <a:rPr lang="en-US" sz="3600" dirty="0">
                <a:highlight>
                  <a:srgbClr val="FFFF00"/>
                </a:highlight>
              </a:rPr>
              <a:t>open to anyone who can access it</a:t>
            </a:r>
            <a:r>
              <a:rPr lang="en-US" sz="3600" dirty="0"/>
              <a:t>. </a:t>
            </a:r>
          </a:p>
          <a:p>
            <a:pPr marL="571500" indent="-571500">
              <a:buFontTx/>
              <a:buChar char="-"/>
            </a:pPr>
            <a:r>
              <a:rPr lang="en-US" sz="3600" dirty="0"/>
              <a:t>If you can use a computer </a:t>
            </a:r>
          </a:p>
          <a:p>
            <a:pPr marL="571500" indent="-571500">
              <a:buFontTx/>
              <a:buChar char="-"/>
            </a:pPr>
            <a:r>
              <a:rPr lang="en-US" sz="3600" dirty="0"/>
              <a:t>and if the computer is connected to the Internet,</a:t>
            </a:r>
          </a:p>
          <a:p>
            <a:pPr marL="571500" indent="-571500">
              <a:buFontTx/>
              <a:buChar char="-"/>
            </a:pPr>
            <a:r>
              <a:rPr lang="en-US" sz="3600" dirty="0"/>
              <a:t>you are </a:t>
            </a:r>
            <a:r>
              <a:rPr lang="en-US" sz="3600" dirty="0">
                <a:highlight>
                  <a:srgbClr val="FFFF00"/>
                </a:highlight>
              </a:rPr>
              <a:t>free</a:t>
            </a:r>
            <a:r>
              <a:rPr lang="en-US" sz="3600" dirty="0"/>
              <a:t> </a:t>
            </a:r>
            <a:r>
              <a:rPr lang="en-US" sz="3600" u="sng" dirty="0"/>
              <a:t>not only to use the resources posted by others</a:t>
            </a:r>
            <a:r>
              <a:rPr lang="en-US" sz="3600" dirty="0"/>
              <a:t>, but to create resources of your own</a:t>
            </a:r>
          </a:p>
          <a:p>
            <a:pPr marL="571500" indent="-571500">
              <a:buFontTx/>
              <a:buChar char="-"/>
            </a:pPr>
            <a:endParaRPr lang="en-US" sz="3600" dirty="0"/>
          </a:p>
          <a:p>
            <a:pPr lvl="0"/>
            <a:r>
              <a:rPr lang="en-US" sz="3200" dirty="0">
                <a:solidFill>
                  <a:prstClr val="black"/>
                </a:solidFill>
              </a:rPr>
              <a:t>This </a:t>
            </a:r>
            <a:r>
              <a:rPr lang="en-US" sz="3200" u="sng" dirty="0">
                <a:solidFill>
                  <a:prstClr val="black"/>
                </a:solidFill>
              </a:rPr>
              <a:t>openness</a:t>
            </a:r>
            <a:r>
              <a:rPr lang="en-US" sz="3200" dirty="0">
                <a:solidFill>
                  <a:prstClr val="black"/>
                </a:solidFill>
              </a:rPr>
              <a:t> has </a:t>
            </a:r>
            <a:r>
              <a:rPr lang="en-US" sz="3200" dirty="0">
                <a:solidFill>
                  <a:prstClr val="black"/>
                </a:solidFill>
                <a:highlight>
                  <a:srgbClr val="FFFF00"/>
                </a:highlight>
              </a:rPr>
              <a:t>attracted millions of users </a:t>
            </a:r>
            <a:r>
              <a:rPr lang="en-US" sz="3200" dirty="0">
                <a:solidFill>
                  <a:prstClr val="black"/>
                </a:solidFill>
              </a:rPr>
              <a:t>to the Internet. </a:t>
            </a:r>
            <a:r>
              <a:rPr lang="en-US" sz="3200" u="sng" dirty="0">
                <a:solidFill>
                  <a:prstClr val="black"/>
                </a:solidFill>
              </a:rPr>
              <a:t>Internet access was available to nearly </a:t>
            </a:r>
            <a:r>
              <a:rPr lang="en-US" sz="3200" u="sng" dirty="0">
                <a:solidFill>
                  <a:prstClr val="black"/>
                </a:solidFill>
                <a:highlight>
                  <a:srgbClr val="FFFF00"/>
                </a:highlight>
              </a:rPr>
              <a:t>one- half billion people</a:t>
            </a:r>
            <a:r>
              <a:rPr lang="en-US" sz="3200" u="sng" dirty="0">
                <a:solidFill>
                  <a:prstClr val="black"/>
                </a:solidFill>
              </a:rPr>
              <a:t> worldwide in </a:t>
            </a:r>
            <a:r>
              <a:rPr lang="en-US" sz="3200" u="sng" dirty="0">
                <a:solidFill>
                  <a:prstClr val="black"/>
                </a:solidFill>
                <a:highlight>
                  <a:srgbClr val="FFFF00"/>
                </a:highlight>
              </a:rPr>
              <a:t>2001</a:t>
            </a:r>
            <a:r>
              <a:rPr lang="en-US" sz="3200" dirty="0">
                <a:solidFill>
                  <a:prstClr val="black"/>
                </a:solidFill>
              </a:rPr>
              <a:t>. The number of actual users continues to climb dramatically.</a:t>
            </a:r>
            <a:endParaRPr lang="en-IN" sz="3200" dirty="0">
              <a:solidFill>
                <a:prstClr val="black"/>
              </a:solidFill>
            </a:endParaRP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10943873"/>
      </p:ext>
    </p:extLst>
  </p:cSld>
  <p:clrMapOvr>
    <a:masterClrMapping/>
  </p:clrMapOvr>
  <p:transition spd="med" advTm="40000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1BF31B-FEE1-4590-BFFD-4EC289F35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" t="5064" r="517" b="15653"/>
          <a:stretch/>
        </p:blipFill>
        <p:spPr>
          <a:xfrm>
            <a:off x="952500" y="685801"/>
            <a:ext cx="10287000" cy="557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31403"/>
      </p:ext>
    </p:extLst>
  </p:cSld>
  <p:clrMapOvr>
    <a:masterClrMapping/>
  </p:clrMapOvr>
  <p:transition spd="med" advTm="20000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9BD09-C0E1-4A9A-92C9-2442E0BF9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228" y="1894113"/>
            <a:ext cx="9949543" cy="168728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The seeds of the Internet were planted in</a:t>
            </a:r>
            <a:br>
              <a:rPr lang="en-US" sz="3600" dirty="0"/>
            </a:br>
            <a:r>
              <a:rPr lang="en-US" sz="3600" dirty="0"/>
              <a:t>- </a:t>
            </a:r>
            <a:r>
              <a:rPr lang="en-US" sz="3600" dirty="0">
                <a:highlight>
                  <a:srgbClr val="FFFF00"/>
                </a:highlight>
              </a:rPr>
              <a:t>1969</a:t>
            </a:r>
            <a:br>
              <a:rPr lang="en-US" sz="3600" dirty="0">
                <a:highlight>
                  <a:srgbClr val="FFFF00"/>
                </a:highlight>
              </a:rPr>
            </a:br>
            <a:r>
              <a:rPr lang="en-US" sz="3600" dirty="0"/>
              <a:t>- ADVANCED RESEARCH PROJECT AGENCY – </a:t>
            </a:r>
            <a:r>
              <a:rPr lang="en-US" sz="3600" dirty="0">
                <a:highlight>
                  <a:srgbClr val="FFFF00"/>
                </a:highlight>
              </a:rPr>
              <a:t>ARPA</a:t>
            </a:r>
            <a:br>
              <a:rPr lang="en-US" sz="3600" dirty="0">
                <a:highlight>
                  <a:srgbClr val="FFFF00"/>
                </a:highlight>
              </a:rPr>
            </a:br>
            <a:r>
              <a:rPr lang="en-US" sz="3600" dirty="0"/>
              <a:t>   (U.S. Department of Defense)</a:t>
            </a:r>
            <a:br>
              <a:rPr lang="en-US" sz="3600" dirty="0"/>
            </a:br>
            <a:r>
              <a:rPr lang="en-US" sz="3600" dirty="0"/>
              <a:t>- began connecting computers </a:t>
            </a:r>
            <a:br>
              <a:rPr lang="en-US" sz="3600" dirty="0"/>
            </a:br>
            <a:r>
              <a:rPr lang="en-US" sz="3600" dirty="0"/>
              <a:t>- at different </a:t>
            </a:r>
            <a:r>
              <a:rPr lang="en-US" sz="3600" u="sng" dirty="0"/>
              <a:t>universities</a:t>
            </a:r>
            <a:r>
              <a:rPr lang="en-US" sz="3600" dirty="0"/>
              <a:t> and </a:t>
            </a:r>
            <a:r>
              <a:rPr lang="en-US" sz="3600" u="sng" dirty="0"/>
              <a:t>defense contractors</a:t>
            </a:r>
            <a:br>
              <a:rPr lang="en-US" sz="3600" dirty="0"/>
            </a:br>
            <a:r>
              <a:rPr lang="en-US" sz="3600" dirty="0"/>
              <a:t>- </a:t>
            </a:r>
            <a:r>
              <a:rPr lang="en-US" sz="3600" dirty="0">
                <a:highlight>
                  <a:srgbClr val="FFFF00"/>
                </a:highlight>
              </a:rPr>
              <a:t>ARPANET</a:t>
            </a:r>
            <a:br>
              <a:rPr lang="en-US" sz="3600" dirty="0"/>
            </a:br>
            <a:br>
              <a:rPr lang="en-US" sz="3600" dirty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 </a:t>
            </a:r>
            <a:br>
              <a:rPr lang="en-US" sz="3200" dirty="0">
                <a:solidFill>
                  <a:srgbClr val="FF0000"/>
                </a:solidFill>
              </a:rPr>
            </a:br>
            <a:br>
              <a:rPr lang="en-US" sz="3200" dirty="0"/>
            </a:b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C2329-6AE1-4344-B620-413419D07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272" y="3295205"/>
            <a:ext cx="4011928" cy="336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62343"/>
      </p:ext>
    </p:extLst>
  </p:cSld>
  <p:clrMapOvr>
    <a:masterClrMapping/>
  </p:clrMapOvr>
  <p:transition spd="med" advTm="15000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C8AC0D-3A85-4B3A-931A-33456D07A166}"/>
              </a:ext>
            </a:extLst>
          </p:cNvPr>
          <p:cNvSpPr txBox="1"/>
          <p:nvPr/>
        </p:nvSpPr>
        <p:spPr>
          <a:xfrm>
            <a:off x="838200" y="1143000"/>
            <a:ext cx="105373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The </a:t>
            </a:r>
            <a:r>
              <a:rPr lang="en-IN" sz="4000" dirty="0">
                <a:highlight>
                  <a:srgbClr val="FFFF00"/>
                </a:highlight>
              </a:rPr>
              <a:t>goal </a:t>
            </a:r>
            <a:r>
              <a:rPr lang="en-IN" sz="4000" dirty="0"/>
              <a:t>of this early project was </a:t>
            </a:r>
          </a:p>
          <a:p>
            <a:pPr marL="571500" indent="-571500">
              <a:buFontTx/>
              <a:buChar char="-"/>
            </a:pPr>
            <a:r>
              <a:rPr lang="en-IN" sz="4000" dirty="0"/>
              <a:t>to create a large computer network </a:t>
            </a:r>
          </a:p>
          <a:p>
            <a:pPr marL="571500" indent="-571500">
              <a:buFontTx/>
              <a:buChar char="-"/>
            </a:pPr>
            <a:r>
              <a:rPr lang="en-IN" sz="4000" dirty="0"/>
              <a:t>with </a:t>
            </a:r>
            <a:r>
              <a:rPr lang="en-IN" sz="4000" u="sng" dirty="0"/>
              <a:t>multiple paths</a:t>
            </a:r>
            <a:endParaRPr lang="en-IN" sz="4000" dirty="0"/>
          </a:p>
          <a:p>
            <a:pPr marL="571500" indent="-571500">
              <a:buFontTx/>
              <a:buChar char="-"/>
            </a:pPr>
            <a:r>
              <a:rPr lang="en-IN" sz="4000" dirty="0"/>
              <a:t> in the form of </a:t>
            </a:r>
            <a:r>
              <a:rPr lang="en-IN" sz="4000" u="sng" dirty="0"/>
              <a:t>telephone lines</a:t>
            </a:r>
          </a:p>
          <a:p>
            <a:pPr marL="571500" indent="-571500">
              <a:buFontTx/>
              <a:buChar char="-"/>
            </a:pPr>
            <a:r>
              <a:rPr lang="en-IN" sz="4000" dirty="0"/>
              <a:t>that could survive a </a:t>
            </a:r>
            <a:r>
              <a:rPr lang="en-IN" sz="4000" dirty="0">
                <a:highlight>
                  <a:srgbClr val="FFFF00"/>
                </a:highlight>
              </a:rPr>
              <a:t>nuclear attack</a:t>
            </a:r>
            <a:r>
              <a:rPr lang="en-IN" sz="4000" dirty="0"/>
              <a:t> or a </a:t>
            </a:r>
            <a:r>
              <a:rPr lang="en-IN" sz="4000" dirty="0">
                <a:highlight>
                  <a:srgbClr val="FFFF00"/>
                </a:highlight>
              </a:rPr>
              <a:t>natural disaster</a:t>
            </a:r>
            <a:r>
              <a:rPr lang="en-IN" sz="4000" dirty="0"/>
              <a:t> such as an earthquake. </a:t>
            </a:r>
          </a:p>
        </p:txBody>
      </p:sp>
    </p:spTree>
    <p:extLst>
      <p:ext uri="{BB962C8B-B14F-4D97-AF65-F5344CB8AC3E}">
        <p14:creationId xmlns:p14="http://schemas.microsoft.com/office/powerpoint/2010/main" val="391612507"/>
      </p:ext>
    </p:extLst>
  </p:cSld>
  <p:clrMapOvr>
    <a:masterClrMapping/>
  </p:clrMapOvr>
  <p:transition spd="med" advTm="1000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A929-285B-44B3-B60E-A4EF4E4A9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81" y="2346216"/>
            <a:ext cx="12989379" cy="301738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At </a:t>
            </a:r>
            <a:r>
              <a:rPr lang="en-US" sz="3200" u="sng" dirty="0"/>
              <a:t>first</a:t>
            </a:r>
            <a:r>
              <a:rPr lang="en-US" sz="3200" dirty="0"/>
              <a:t>, ARPANET was basically a </a:t>
            </a:r>
            <a:br>
              <a:rPr lang="en-US" sz="3200" dirty="0"/>
            </a:br>
            <a:r>
              <a:rPr lang="en-US" sz="3200" dirty="0"/>
              <a:t>- large network </a:t>
            </a:r>
            <a:br>
              <a:rPr lang="en-US" sz="3200" dirty="0"/>
            </a:br>
            <a:r>
              <a:rPr lang="en-US" sz="3200" dirty="0"/>
              <a:t>- </a:t>
            </a:r>
            <a:r>
              <a:rPr lang="en-US" sz="3200" dirty="0">
                <a:highlight>
                  <a:srgbClr val="FFFF00"/>
                </a:highlight>
              </a:rPr>
              <a:t>serving only a handful of users</a:t>
            </a:r>
            <a:r>
              <a:rPr lang="en-US" sz="3200" dirty="0"/>
              <a:t>, </a:t>
            </a:r>
            <a:br>
              <a:rPr lang="en-US" sz="3200" dirty="0"/>
            </a:br>
            <a:r>
              <a:rPr lang="en-US" sz="3200" dirty="0"/>
              <a:t>- but it </a:t>
            </a:r>
            <a:r>
              <a:rPr lang="en-US" sz="3200" u="sng" dirty="0"/>
              <a:t>expanded rapidly</a:t>
            </a:r>
            <a:r>
              <a:rPr lang="en-US" sz="3200" dirty="0"/>
              <a:t>.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- jumped across the </a:t>
            </a:r>
            <a:r>
              <a:rPr lang="en-US" sz="3200" dirty="0">
                <a:highlight>
                  <a:srgbClr val="FFFF00"/>
                </a:highlight>
              </a:rPr>
              <a:t>Atlantic to Europe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-in </a:t>
            </a:r>
            <a:r>
              <a:rPr lang="en-US" sz="3200" dirty="0">
                <a:highlight>
                  <a:srgbClr val="FFFF00"/>
                </a:highlight>
              </a:rPr>
              <a:t>1973</a:t>
            </a:r>
            <a:r>
              <a:rPr lang="en-US" sz="3200" dirty="0"/>
              <a:t>, </a:t>
            </a:r>
            <a:br>
              <a:rPr lang="en-US" sz="3200" dirty="0"/>
            </a:br>
            <a:r>
              <a:rPr lang="en-US" sz="3200" dirty="0"/>
              <a:t>- and it never stopped growing. </a:t>
            </a:r>
            <a:br>
              <a:rPr lang="en-US" sz="3200" dirty="0"/>
            </a:br>
            <a:br>
              <a:rPr lang="en-US" sz="3200" dirty="0"/>
            </a:b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20B80-2A57-4A7A-8ACA-0C639F9CD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260" y="1780324"/>
            <a:ext cx="5861959" cy="32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18992"/>
      </p:ext>
    </p:extLst>
  </p:cSld>
  <p:clrMapOvr>
    <a:masterClrMapping/>
  </p:clrMapOvr>
  <p:transition spd="med" advTm="2000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77B768-04B0-46FE-863B-7B9CA4D7F6B5}"/>
              </a:ext>
            </a:extLst>
          </p:cNvPr>
          <p:cNvSpPr txBox="1"/>
          <p:nvPr/>
        </p:nvSpPr>
        <p:spPr>
          <a:xfrm>
            <a:off x="870856" y="610612"/>
            <a:ext cx="104502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After the </a:t>
            </a:r>
            <a:r>
              <a:rPr lang="en-US" sz="3200" u="sng" dirty="0">
                <a:solidFill>
                  <a:prstClr val="black"/>
                </a:solidFill>
                <a:latin typeface="Calibri Light" panose="020F0302020204030204"/>
              </a:rPr>
              <a:t>Defense Department</a:t>
            </a:r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sz="3200" dirty="0">
                <a:solidFill>
                  <a:prstClr val="black"/>
                </a:solidFill>
                <a:highlight>
                  <a:srgbClr val="FFFF00"/>
                </a:highlight>
                <a:latin typeface="Calibri Light" panose="020F0302020204030204"/>
              </a:rPr>
              <a:t>stopped funding</a:t>
            </a:r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 the network </a:t>
            </a:r>
            <a:r>
              <a:rPr lang="en-US" sz="32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in the </a:t>
            </a:r>
            <a:r>
              <a:rPr lang="en-US" sz="3200" dirty="0">
                <a:solidFill>
                  <a:prstClr val="black"/>
                </a:solidFill>
                <a:highlight>
                  <a:srgbClr val="FFFF00"/>
                </a:highlight>
                <a:latin typeface="Calibri Light" panose="020F0302020204030204"/>
                <a:ea typeface="+mj-ea"/>
                <a:cs typeface="+mj-cs"/>
              </a:rPr>
              <a:t>mid-1980s</a:t>
            </a:r>
            <a:r>
              <a:rPr lang="en-US" sz="32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, 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another </a:t>
            </a:r>
            <a:r>
              <a:rPr lang="en-US" sz="3200" u="sng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federal</a:t>
            </a:r>
            <a:r>
              <a:rPr lang="en-US" sz="32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 agency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the NATIONAL SCIENCE FOUNDATION - </a:t>
            </a:r>
            <a:r>
              <a:rPr lang="en-US" sz="3200" dirty="0">
                <a:solidFill>
                  <a:prstClr val="black"/>
                </a:solidFill>
                <a:highlight>
                  <a:srgbClr val="FFFF00"/>
                </a:highlight>
                <a:latin typeface="Calibri Light" panose="020F0302020204030204"/>
                <a:ea typeface="+mj-ea"/>
                <a:cs typeface="+mj-cs"/>
              </a:rPr>
              <a:t>NSF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joined the project.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92C67-DE17-4A3C-9C52-4598C95CA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77" y="3528772"/>
            <a:ext cx="8033245" cy="294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87607"/>
      </p:ext>
    </p:extLst>
  </p:cSld>
  <p:clrMapOvr>
    <a:masterClrMapping/>
  </p:clrMapOvr>
  <p:transition spd="med" advTm="15000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67FF68-FA7A-4F56-87C6-D543AD4BE53D}"/>
              </a:ext>
            </a:extLst>
          </p:cNvPr>
          <p:cNvSpPr txBox="1"/>
          <p:nvPr/>
        </p:nvSpPr>
        <p:spPr>
          <a:xfrm>
            <a:off x="500743" y="363915"/>
            <a:ext cx="11190514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NSF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established </a:t>
            </a:r>
            <a:r>
              <a:rPr lang="en-US" sz="3200" dirty="0">
                <a:highlight>
                  <a:srgbClr val="FFFF00"/>
                </a:highlight>
              </a:rPr>
              <a:t>five</a:t>
            </a:r>
            <a:r>
              <a:rPr lang="en-US" sz="3200" dirty="0"/>
              <a:t> “supercomputing centers” 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that were available to anyone who wanted to use them 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for </a:t>
            </a:r>
            <a:r>
              <a:rPr lang="en-US" sz="3200" u="sng" dirty="0"/>
              <a:t>academic research purposes</a:t>
            </a:r>
            <a:r>
              <a:rPr lang="en-US" sz="3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quickly discovered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the existing network </a:t>
            </a:r>
          </a:p>
          <a:p>
            <a:pPr marL="457200" indent="-457200">
              <a:buFontTx/>
              <a:buChar char="-"/>
            </a:pPr>
            <a:r>
              <a:rPr lang="en-US" sz="3200" dirty="0">
                <a:highlight>
                  <a:srgbClr val="FFFF00"/>
                </a:highlight>
              </a:rPr>
              <a:t>could not handle the load</a:t>
            </a:r>
            <a:r>
              <a:rPr lang="en-US" sz="3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created a 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new, higher-capacity network, 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called </a:t>
            </a:r>
            <a:r>
              <a:rPr lang="en-US" sz="3200" dirty="0">
                <a:highlight>
                  <a:srgbClr val="FFFF00"/>
                </a:highlight>
              </a:rPr>
              <a:t>NSFnet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</a:t>
            </a:r>
            <a:r>
              <a:rPr lang="en-US" sz="3200" u="sng" dirty="0"/>
              <a:t>link</a:t>
            </a:r>
            <a:r>
              <a:rPr lang="en-US" sz="3200" dirty="0"/>
              <a:t> between ARPANET, NSFnet, and other networks 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was called the </a:t>
            </a:r>
            <a:r>
              <a:rPr lang="en-US" sz="3200" dirty="0">
                <a:highlight>
                  <a:srgbClr val="FFFF00"/>
                </a:highlight>
              </a:rPr>
              <a:t>Internet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411665544"/>
      </p:ext>
    </p:extLst>
  </p:cSld>
  <p:clrMapOvr>
    <a:masterClrMapping/>
  </p:clrMapOvr>
  <p:transition spd="med" advTm="20000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5FC4E8-0416-4949-A1F8-7370A67568DD}"/>
              </a:ext>
            </a:extLst>
          </p:cNvPr>
          <p:cNvSpPr txBox="1"/>
          <p:nvPr/>
        </p:nvSpPr>
        <p:spPr>
          <a:xfrm>
            <a:off x="408214" y="582067"/>
            <a:ext cx="1137557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NSF did not permit </a:t>
            </a:r>
            <a:r>
              <a:rPr lang="en-US" sz="2800" dirty="0">
                <a:highlight>
                  <a:srgbClr val="FFFF00"/>
                </a:highlight>
              </a:rPr>
              <a:t>private business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therefore, several </a:t>
            </a:r>
            <a:r>
              <a:rPr lang="en-US" sz="2800" u="sng" dirty="0"/>
              <a:t>private telecommunications companies </a:t>
            </a:r>
            <a:r>
              <a:rPr lang="en-US" sz="2800" dirty="0"/>
              <a:t>built their </a:t>
            </a:r>
            <a:r>
              <a:rPr lang="en-US" sz="2800" dirty="0">
                <a:highlight>
                  <a:srgbClr val="FFFF00"/>
                </a:highlight>
              </a:rPr>
              <a:t>own network</a:t>
            </a:r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these </a:t>
            </a:r>
            <a:r>
              <a:rPr lang="en-US" sz="2800" u="sng" dirty="0"/>
              <a:t>private portions </a:t>
            </a:r>
            <a:r>
              <a:rPr lang="en-US" sz="2800" dirty="0"/>
              <a:t>of the Internet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were </a:t>
            </a:r>
            <a:r>
              <a:rPr lang="en-US" sz="2800" dirty="0">
                <a:highlight>
                  <a:srgbClr val="FFFF00"/>
                </a:highlight>
              </a:rPr>
              <a:t>not limited by NSFnet</a:t>
            </a:r>
            <a:r>
              <a:rPr lang="en-US" sz="2800" dirty="0"/>
              <a:t> as "appropriate use" restrictions,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 it </a:t>
            </a:r>
            <a:r>
              <a:rPr lang="en-US" sz="2800" dirty="0">
                <a:highlight>
                  <a:srgbClr val="FFFF00"/>
                </a:highlight>
              </a:rPr>
              <a:t>became possible</a:t>
            </a:r>
            <a:r>
              <a:rPr lang="en-US" sz="2800" dirty="0"/>
              <a:t> to use the Internet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distribute </a:t>
            </a:r>
            <a:r>
              <a:rPr lang="en-US" sz="2800" u="sng" dirty="0"/>
              <a:t>business and commercial information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u="sng" dirty="0"/>
              <a:t>original ARPANET </a:t>
            </a:r>
            <a:r>
              <a:rPr lang="en-US" sz="2800" dirty="0"/>
              <a:t>was </a:t>
            </a:r>
            <a:r>
              <a:rPr lang="en-US" sz="2800" dirty="0">
                <a:highlight>
                  <a:srgbClr val="FFFF00"/>
                </a:highlight>
              </a:rPr>
              <a:t>shut down in 1990</a:t>
            </a:r>
            <a:r>
              <a:rPr lang="en-US" sz="2800" dirty="0"/>
              <a:t>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and </a:t>
            </a:r>
            <a:r>
              <a:rPr lang="en-US" sz="2800" u="sng" dirty="0"/>
              <a:t>government funding for NSFnet </a:t>
            </a:r>
            <a:r>
              <a:rPr lang="en-US" sz="2800" dirty="0"/>
              <a:t>was </a:t>
            </a:r>
            <a:r>
              <a:rPr lang="en-US" sz="2800" dirty="0">
                <a:highlight>
                  <a:srgbClr val="FFFF00"/>
                </a:highlight>
              </a:rPr>
              <a:t>discontinued in 1995</a:t>
            </a:r>
            <a:r>
              <a:rPr lang="en-US" sz="2800" dirty="0"/>
              <a:t>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the </a:t>
            </a:r>
            <a:r>
              <a:rPr lang="en-US" sz="2800" dirty="0">
                <a:highlight>
                  <a:srgbClr val="FFFF00"/>
                </a:highlight>
              </a:rPr>
              <a:t>commercial Internet backbone services </a:t>
            </a:r>
            <a:r>
              <a:rPr lang="en-US" sz="2800" dirty="0"/>
              <a:t>replaced them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by the </a:t>
            </a:r>
            <a:r>
              <a:rPr lang="en-US" sz="2800" dirty="0">
                <a:highlight>
                  <a:srgbClr val="FFFF00"/>
                </a:highlight>
              </a:rPr>
              <a:t>early 1990s</a:t>
            </a:r>
            <a:r>
              <a:rPr lang="en-US" sz="2800" dirty="0"/>
              <a:t>, interest in the Internet began to expand dramatically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68032828"/>
      </p:ext>
    </p:extLst>
  </p:cSld>
  <p:clrMapOvr>
    <a:masterClrMapping/>
  </p:clrMapOvr>
  <p:transition spd="med" advTm="4000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D9416-249E-41C6-A5B0-794A9E9695E1}"/>
              </a:ext>
            </a:extLst>
          </p:cNvPr>
          <p:cNvSpPr txBox="1"/>
          <p:nvPr/>
        </p:nvSpPr>
        <p:spPr>
          <a:xfrm>
            <a:off x="990600" y="1055914"/>
            <a:ext cx="102216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/>
              <a:t>The system that had been created as a tool for surviving a nuclear war found its way into businesses and homes. Now, advertisements for movies are far more common online than collaborations on physics research.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983657845"/>
      </p:ext>
    </p:extLst>
  </p:cSld>
  <p:clrMapOvr>
    <a:masterClrMapping/>
  </p:clrMapOvr>
  <p:transition spd="med" advTm="15000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3A5E0-6BEF-4F68-817D-4BF745E65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76553"/>
      </p:ext>
    </p:extLst>
  </p:cSld>
  <p:clrMapOvr>
    <a:masterClrMapping/>
  </p:clrMapOvr>
  <p:transition spd="med" advTm="20000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408</Words>
  <Application>Microsoft Office PowerPoint</Application>
  <PresentationFormat>Widescreen</PresentationFormat>
  <Paragraphs>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The Beginning:  A "Network of Networks"</vt:lpstr>
      <vt:lpstr>The seeds of the Internet were planted in - 1969 - ADVANCED RESEARCH PROJECT AGENCY – ARPA    (U.S. Department of Defense) - began connecting computers  - at different universities and defense contractors - ARPANET     </vt:lpstr>
      <vt:lpstr>PowerPoint Presentation</vt:lpstr>
      <vt:lpstr>At first, ARPANET was basically a  - large network  - serving only a handful of users,  - but it expanded rapidly.  - jumped across the Atlantic to Europe  -in 1973,  - and it never stopped growing.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Chandreyi Chowdhury</dc:creator>
  <cp:lastModifiedBy>Chandreyi Chowdhury</cp:lastModifiedBy>
  <cp:revision>61</cp:revision>
  <dcterms:created xsi:type="dcterms:W3CDTF">2019-09-03T12:29:41Z</dcterms:created>
  <dcterms:modified xsi:type="dcterms:W3CDTF">2019-09-10T14:46:55Z</dcterms:modified>
</cp:coreProperties>
</file>